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61" r:id="rId3"/>
    <p:sldId id="262" r:id="rId4"/>
    <p:sldId id="279" r:id="rId5"/>
    <p:sldId id="280" r:id="rId6"/>
    <p:sldId id="277" r:id="rId7"/>
    <p:sldId id="278" r:id="rId8"/>
    <p:sldId id="281" r:id="rId9"/>
    <p:sldId id="260" r:id="rId10"/>
    <p:sldId id="272" r:id="rId11"/>
    <p:sldId id="27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044F1-F405-4C5C-9550-CB26D2D53C74}" v="16" dt="2024-07-28T22:47:19.690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ly Marina Calixto Camargo" userId="8902db81-4b7e-4100-b2dd-f31a5938f7fa" providerId="ADAL" clId="{F0F044F1-F405-4C5C-9550-CB26D2D53C74}"/>
    <pc:docChg chg="modSld modMainMaster">
      <pc:chgData name="Zully Marina Calixto Camargo" userId="8902db81-4b7e-4100-b2dd-f31a5938f7fa" providerId="ADAL" clId="{F0F044F1-F405-4C5C-9550-CB26D2D53C74}" dt="2024-07-28T22:47:19.690" v="74"/>
      <pc:docMkLst>
        <pc:docMk/>
      </pc:docMkLst>
      <pc:sldChg chg="modSp mod">
        <pc:chgData name="Zully Marina Calixto Camargo" userId="8902db81-4b7e-4100-b2dd-f31a5938f7fa" providerId="ADAL" clId="{F0F044F1-F405-4C5C-9550-CB26D2D53C74}" dt="2024-07-28T21:48:31.258" v="47" actId="1076"/>
        <pc:sldMkLst>
          <pc:docMk/>
          <pc:sldMk cId="1056222529" sldId="260"/>
        </pc:sldMkLst>
        <pc:spChg chg="mod">
          <ac:chgData name="Zully Marina Calixto Camargo" userId="8902db81-4b7e-4100-b2dd-f31a5938f7fa" providerId="ADAL" clId="{F0F044F1-F405-4C5C-9550-CB26D2D53C74}" dt="2024-07-28T21:48:31.258" v="47" actId="1076"/>
          <ac:spMkLst>
            <pc:docMk/>
            <pc:sldMk cId="1056222529" sldId="260"/>
            <ac:spMk id="7" creationId="{5E2AF3A8-B4D7-404D-AC8E-6B13579BF32E}"/>
          </ac:spMkLst>
        </pc:spChg>
      </pc:sldChg>
      <pc:sldChg chg="modSp mod">
        <pc:chgData name="Zully Marina Calixto Camargo" userId="8902db81-4b7e-4100-b2dd-f31a5938f7fa" providerId="ADAL" clId="{F0F044F1-F405-4C5C-9550-CB26D2D53C74}" dt="2024-07-28T21:52:13.575" v="72" actId="6549"/>
        <pc:sldMkLst>
          <pc:docMk/>
          <pc:sldMk cId="4094247" sldId="272"/>
        </pc:sldMkLst>
        <pc:spChg chg="mod">
          <ac:chgData name="Zully Marina Calixto Camargo" userId="8902db81-4b7e-4100-b2dd-f31a5938f7fa" providerId="ADAL" clId="{F0F044F1-F405-4C5C-9550-CB26D2D53C74}" dt="2024-07-28T21:52:13.575" v="72" actId="6549"/>
          <ac:spMkLst>
            <pc:docMk/>
            <pc:sldMk cId="4094247" sldId="272"/>
            <ac:spMk id="6" creationId="{EE332CCE-EDA1-8146-9B71-7ACCBD81259A}"/>
          </ac:spMkLst>
        </pc:spChg>
        <pc:graphicFrameChg chg="modGraphic">
          <ac:chgData name="Zully Marina Calixto Camargo" userId="8902db81-4b7e-4100-b2dd-f31a5938f7fa" providerId="ADAL" clId="{F0F044F1-F405-4C5C-9550-CB26D2D53C74}" dt="2024-07-28T21:51:57.117" v="60" actId="20577"/>
          <ac:graphicFrameMkLst>
            <pc:docMk/>
            <pc:sldMk cId="4094247" sldId="272"/>
            <ac:graphicFrameMk id="4" creationId="{2BA90FBE-E638-3FE3-5F52-D60D47750007}"/>
          </ac:graphicFrameMkLst>
        </pc:graphicFrameChg>
      </pc:sldChg>
      <pc:sldChg chg="addSp modSp mod">
        <pc:chgData name="Zully Marina Calixto Camargo" userId="8902db81-4b7e-4100-b2dd-f31a5938f7fa" providerId="ADAL" clId="{F0F044F1-F405-4C5C-9550-CB26D2D53C74}" dt="2024-07-28T22:11:27.494" v="73" actId="1076"/>
        <pc:sldMkLst>
          <pc:docMk/>
          <pc:sldMk cId="886172663" sldId="279"/>
        </pc:sldMkLst>
        <pc:spChg chg="add mod">
          <ac:chgData name="Zully Marina Calixto Camargo" userId="8902db81-4b7e-4100-b2dd-f31a5938f7fa" providerId="ADAL" clId="{F0F044F1-F405-4C5C-9550-CB26D2D53C74}" dt="2024-07-28T21:48:21.744" v="45" actId="6549"/>
          <ac:spMkLst>
            <pc:docMk/>
            <pc:sldMk cId="886172663" sldId="279"/>
            <ac:spMk id="11" creationId="{9A84BCCF-E564-7112-D199-E22A3FD88134}"/>
          </ac:spMkLst>
        </pc:spChg>
        <pc:spChg chg="mod">
          <ac:chgData name="Zully Marina Calixto Camargo" userId="8902db81-4b7e-4100-b2dd-f31a5938f7fa" providerId="ADAL" clId="{F0F044F1-F405-4C5C-9550-CB26D2D53C74}" dt="2024-07-28T21:46:30.352" v="24"/>
          <ac:spMkLst>
            <pc:docMk/>
            <pc:sldMk cId="886172663" sldId="279"/>
            <ac:spMk id="26" creationId="{BF3E6F5E-A8BF-4EA7-5500-C0BBF92BD143}"/>
          </ac:spMkLst>
        </pc:spChg>
        <pc:picChg chg="mod">
          <ac:chgData name="Zully Marina Calixto Camargo" userId="8902db81-4b7e-4100-b2dd-f31a5938f7fa" providerId="ADAL" clId="{F0F044F1-F405-4C5C-9550-CB26D2D53C74}" dt="2024-07-28T21:46:50.273" v="25" actId="1076"/>
          <ac:picMkLst>
            <pc:docMk/>
            <pc:sldMk cId="886172663" sldId="279"/>
            <ac:picMk id="2" creationId="{4FA392EC-8623-E4AE-3F6F-3B3546E5AD05}"/>
          </ac:picMkLst>
        </pc:picChg>
        <pc:picChg chg="add mod">
          <ac:chgData name="Zully Marina Calixto Camargo" userId="8902db81-4b7e-4100-b2dd-f31a5938f7fa" providerId="ADAL" clId="{F0F044F1-F405-4C5C-9550-CB26D2D53C74}" dt="2024-07-28T21:47:02.592" v="28" actId="1076"/>
          <ac:picMkLst>
            <pc:docMk/>
            <pc:sldMk cId="886172663" sldId="279"/>
            <ac:picMk id="3" creationId="{74508B41-BD0A-B2DC-56AC-7BCA449A878E}"/>
          </ac:picMkLst>
        </pc:picChg>
        <pc:picChg chg="add mod">
          <ac:chgData name="Zully Marina Calixto Camargo" userId="8902db81-4b7e-4100-b2dd-f31a5938f7fa" providerId="ADAL" clId="{F0F044F1-F405-4C5C-9550-CB26D2D53C74}" dt="2024-07-28T22:11:27.494" v="73" actId="1076"/>
          <ac:picMkLst>
            <pc:docMk/>
            <pc:sldMk cId="886172663" sldId="279"/>
            <ac:picMk id="4" creationId="{65B704A2-EC6F-201C-C27E-87B0899DCDFF}"/>
          </ac:picMkLst>
        </pc:picChg>
        <pc:picChg chg="mod">
          <ac:chgData name="Zully Marina Calixto Camargo" userId="8902db81-4b7e-4100-b2dd-f31a5938f7fa" providerId="ADAL" clId="{F0F044F1-F405-4C5C-9550-CB26D2D53C74}" dt="2024-07-28T21:47:06.376" v="29" actId="1076"/>
          <ac:picMkLst>
            <pc:docMk/>
            <pc:sldMk cId="886172663" sldId="279"/>
            <ac:picMk id="8" creationId="{BA73A01B-3DE1-E707-9B5E-28FFEA9ED356}"/>
          </ac:picMkLst>
        </pc:picChg>
        <pc:picChg chg="mod">
          <ac:chgData name="Zully Marina Calixto Camargo" userId="8902db81-4b7e-4100-b2dd-f31a5938f7fa" providerId="ADAL" clId="{F0F044F1-F405-4C5C-9550-CB26D2D53C74}" dt="2024-07-28T21:48:16.486" v="41" actId="1076"/>
          <ac:picMkLst>
            <pc:docMk/>
            <pc:sldMk cId="886172663" sldId="279"/>
            <ac:picMk id="24" creationId="{6A13B45B-B95F-E44E-931F-5751C9F64D13}"/>
          </ac:picMkLst>
        </pc:picChg>
      </pc:sldChg>
      <pc:sldChg chg="addSp modSp mod">
        <pc:chgData name="Zully Marina Calixto Camargo" userId="8902db81-4b7e-4100-b2dd-f31a5938f7fa" providerId="ADAL" clId="{F0F044F1-F405-4C5C-9550-CB26D2D53C74}" dt="2024-07-28T21:45:05.455" v="13" actId="1076"/>
        <pc:sldMkLst>
          <pc:docMk/>
          <pc:sldMk cId="656301423" sldId="280"/>
        </pc:sldMkLst>
        <pc:spChg chg="mod">
          <ac:chgData name="Zully Marina Calixto Camargo" userId="8902db81-4b7e-4100-b2dd-f31a5938f7fa" providerId="ADAL" clId="{F0F044F1-F405-4C5C-9550-CB26D2D53C74}" dt="2024-07-28T21:42:43.003" v="7" actId="20577"/>
          <ac:spMkLst>
            <pc:docMk/>
            <pc:sldMk cId="656301423" sldId="280"/>
            <ac:spMk id="26" creationId="{BF3E6F5E-A8BF-4EA7-5500-C0BBF92BD143}"/>
          </ac:spMkLst>
        </pc:spChg>
        <pc:picChg chg="mod">
          <ac:chgData name="Zully Marina Calixto Camargo" userId="8902db81-4b7e-4100-b2dd-f31a5938f7fa" providerId="ADAL" clId="{F0F044F1-F405-4C5C-9550-CB26D2D53C74}" dt="2024-07-28T21:45:02.961" v="12" actId="1076"/>
          <ac:picMkLst>
            <pc:docMk/>
            <pc:sldMk cId="656301423" sldId="280"/>
            <ac:picMk id="2" creationId="{EDB14A4D-740F-5EC0-904C-324AFABDE8B7}"/>
          </ac:picMkLst>
        </pc:picChg>
        <pc:picChg chg="add mod">
          <ac:chgData name="Zully Marina Calixto Camargo" userId="8902db81-4b7e-4100-b2dd-f31a5938f7fa" providerId="ADAL" clId="{F0F044F1-F405-4C5C-9550-CB26D2D53C74}" dt="2024-07-28T21:42:33.830" v="4" actId="1076"/>
          <ac:picMkLst>
            <pc:docMk/>
            <pc:sldMk cId="656301423" sldId="280"/>
            <ac:picMk id="10" creationId="{031AC3E9-EB1E-34A8-16AF-8A603E477469}"/>
          </ac:picMkLst>
        </pc:picChg>
        <pc:picChg chg="mod">
          <ac:chgData name="Zully Marina Calixto Camargo" userId="8902db81-4b7e-4100-b2dd-f31a5938f7fa" providerId="ADAL" clId="{F0F044F1-F405-4C5C-9550-CB26D2D53C74}" dt="2024-07-28T21:45:05.455" v="13" actId="1076"/>
          <ac:picMkLst>
            <pc:docMk/>
            <pc:sldMk cId="656301423" sldId="280"/>
            <ac:picMk id="11" creationId="{B63872F2-547D-DBC0-E2F6-CAACF7BBEA8F}"/>
          </ac:picMkLst>
        </pc:picChg>
      </pc:sldChg>
      <pc:sldChg chg="modSp mod">
        <pc:chgData name="Zully Marina Calixto Camargo" userId="8902db81-4b7e-4100-b2dd-f31a5938f7fa" providerId="ADAL" clId="{F0F044F1-F405-4C5C-9550-CB26D2D53C74}" dt="2024-07-28T21:44:08.956" v="10" actId="1076"/>
        <pc:sldMkLst>
          <pc:docMk/>
          <pc:sldMk cId="2068059032" sldId="281"/>
        </pc:sldMkLst>
        <pc:picChg chg="mod">
          <ac:chgData name="Zully Marina Calixto Camargo" userId="8902db81-4b7e-4100-b2dd-f31a5938f7fa" providerId="ADAL" clId="{F0F044F1-F405-4C5C-9550-CB26D2D53C74}" dt="2024-07-28T21:44:08.956" v="10" actId="1076"/>
          <ac:picMkLst>
            <pc:docMk/>
            <pc:sldMk cId="2068059032" sldId="281"/>
            <ac:picMk id="2" creationId="{3A5E5AAD-248A-243B-82F5-9ED85CCC3B78}"/>
          </ac:picMkLst>
        </pc:picChg>
      </pc:sldChg>
      <pc:sldMasterChg chg="modSldLayout">
        <pc:chgData name="Zully Marina Calixto Camargo" userId="8902db81-4b7e-4100-b2dd-f31a5938f7fa" providerId="ADAL" clId="{F0F044F1-F405-4C5C-9550-CB26D2D53C74}" dt="2024-07-28T22:47:19.690" v="74"/>
        <pc:sldMasterMkLst>
          <pc:docMk/>
          <pc:sldMasterMk cId="2152040058" sldId="2147483648"/>
        </pc:sldMasterMkLst>
        <pc:sldLayoutChg chg="addSp modSp">
          <pc:chgData name="Zully Marina Calixto Camargo" userId="8902db81-4b7e-4100-b2dd-f31a5938f7fa" providerId="ADAL" clId="{F0F044F1-F405-4C5C-9550-CB26D2D53C74}" dt="2024-07-28T22:47:19.690" v="74"/>
          <pc:sldLayoutMkLst>
            <pc:docMk/>
            <pc:sldMasterMk cId="2152040058" sldId="2147483648"/>
            <pc:sldLayoutMk cId="3906172480" sldId="2147483649"/>
          </pc:sldLayoutMkLst>
          <pc:picChg chg="add mod">
            <ac:chgData name="Zully Marina Calixto Camargo" userId="8902db81-4b7e-4100-b2dd-f31a5938f7fa" providerId="ADAL" clId="{F0F044F1-F405-4C5C-9550-CB26D2D53C74}" dt="2024-07-28T22:47:19.690" v="74"/>
            <ac:picMkLst>
              <pc:docMk/>
              <pc:sldMasterMk cId="2152040058" sldId="2147483648"/>
              <pc:sldLayoutMk cId="3906172480" sldId="2147483649"/>
              <ac:picMk id="7" creationId="{A89D1B34-F179-AFA7-691C-4340276EB20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29/07/2024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346C39-3AA6-E64C-94CF-F060F93C2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13" y="-446110"/>
            <a:ext cx="2637534" cy="20380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6B2C46-A61E-5056-262C-66E54B823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r="27251"/>
          <a:stretch/>
        </p:blipFill>
        <p:spPr>
          <a:xfrm>
            <a:off x="10242550" y="1573501"/>
            <a:ext cx="1949450" cy="5067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9D1B34-F179-AFA7-691C-4340276EB2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5793AD-9841-BB4F-A10E-EFC9C9C84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8A407F-D595-7745-93BD-461A6D7EAD85}"/>
              </a:ext>
            </a:extLst>
          </p:cNvPr>
          <p:cNvSpPr/>
          <p:nvPr userDrawn="1"/>
        </p:nvSpPr>
        <p:spPr>
          <a:xfrm>
            <a:off x="8144435" y="448096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664629A-1E82-A940-9388-DF3133A79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59" y="-446111"/>
            <a:ext cx="2812158" cy="21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29/07/2024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29/07/2024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29/07/2024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9FF2AA-9D4F-824F-8355-CDE8C019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01600"/>
            <a:ext cx="12192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4A4F8DBC-F6B8-7545-AB84-FD3746518BD1}"/>
              </a:ext>
            </a:extLst>
          </p:cNvPr>
          <p:cNvSpPr txBox="1"/>
          <p:nvPr/>
        </p:nvSpPr>
        <p:spPr>
          <a:xfrm>
            <a:off x="9062263" y="2963744"/>
            <a:ext cx="2335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Montserrat" pitchFamily="2" charset="77"/>
              </a:rPr>
              <a:t>Regional Aeronáutica Norte.</a:t>
            </a:r>
          </a:p>
        </p:txBody>
      </p:sp>
      <p:pic>
        <p:nvPicPr>
          <p:cNvPr id="8" name="Gráfico 7" descr="Airplane con relleno sólido">
            <a:extLst>
              <a:ext uri="{FF2B5EF4-FFF2-40B4-BE49-F238E27FC236}">
                <a16:creationId xmlns:a16="http://schemas.microsoft.com/office/drawing/2014/main" id="{B95CBD5A-8B59-3C4F-A7DF-6B89D53F01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08458">
            <a:off x="7242747" y="588364"/>
            <a:ext cx="914400" cy="914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CB0B78-502F-2D48-B0C1-420203F31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14462" y="2666840"/>
            <a:ext cx="121617" cy="18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4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FC1B70-3CA4-1543-9FCE-94E022A59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55364" y="1497463"/>
            <a:ext cx="4382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Procesos de mínima cuantía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E06CAB9-BC79-8940-B9F0-896806380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BA90FBE-E638-3FE3-5F52-D60D4775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81005"/>
              </p:ext>
            </p:extLst>
          </p:nvPr>
        </p:nvGraphicFramePr>
        <p:xfrm>
          <a:off x="1346053" y="2492961"/>
          <a:ext cx="5250761" cy="22215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5913">
                  <a:extLst>
                    <a:ext uri="{9D8B030D-6E8A-4147-A177-3AD203B41FA5}">
                      <a16:colId xmlns:a16="http://schemas.microsoft.com/office/drawing/2014/main" val="2114104888"/>
                    </a:ext>
                  </a:extLst>
                </a:gridCol>
                <a:gridCol w="1599291">
                  <a:extLst>
                    <a:ext uri="{9D8B030D-6E8A-4147-A177-3AD203B41FA5}">
                      <a16:colId xmlns:a16="http://schemas.microsoft.com/office/drawing/2014/main" val="245671939"/>
                    </a:ext>
                  </a:extLst>
                </a:gridCol>
                <a:gridCol w="1255557">
                  <a:extLst>
                    <a:ext uri="{9D8B030D-6E8A-4147-A177-3AD203B41FA5}">
                      <a16:colId xmlns:a16="http://schemas.microsoft.com/office/drawing/2014/main" val="4226878349"/>
                    </a:ext>
                  </a:extLst>
                </a:gridCol>
              </a:tblGrid>
              <a:tr h="8842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RESUMEN INFORMACIÓN PROCESOS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PRESUPUESTO ESTIMADO 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CANTIDAD PROCESOS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0655969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Mantenimiento Servicios Aeroportuarios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 $  575.000.000 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6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8375869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Mejoramiento Servicios Aeroportuarios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$ 386.000.000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4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6414436"/>
                  </a:ext>
                </a:extLst>
              </a:tr>
              <a:tr h="3988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Otras contrataciones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 $ 785.000.000.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6071951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1800470-5C9F-CCB2-7064-B523D165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387" y="2118984"/>
            <a:ext cx="4604903" cy="26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9FF2AA-9D4F-824F-8355-CDE8C019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960"/>
            <a:ext cx="12192000" cy="6858000"/>
          </a:xfrm>
          <a:prstGeom prst="rect">
            <a:avLst/>
          </a:prstGeom>
        </p:spPr>
      </p:pic>
      <p:pic>
        <p:nvPicPr>
          <p:cNvPr id="8" name="Gráfico 7" descr="Airplane con relleno sólido">
            <a:extLst>
              <a:ext uri="{FF2B5EF4-FFF2-40B4-BE49-F238E27FC236}">
                <a16:creationId xmlns:a16="http://schemas.microsoft.com/office/drawing/2014/main" id="{B95CBD5A-8B59-3C4F-A7DF-6B89D53F01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08458">
            <a:off x="7242747" y="588364"/>
            <a:ext cx="914400" cy="9144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C86DC20-1CE1-984B-9C05-7098463E4E7A}"/>
              </a:ext>
            </a:extLst>
          </p:cNvPr>
          <p:cNvSpPr txBox="1">
            <a:spLocks/>
          </p:cNvSpPr>
          <p:nvPr/>
        </p:nvSpPr>
        <p:spPr>
          <a:xfrm>
            <a:off x="1975538" y="3942832"/>
            <a:ext cx="3821038" cy="827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b="1" dirty="0">
                <a:latin typeface="Montserrat" pitchFamily="2" charset="77"/>
              </a:rPr>
              <a:t>¡Muchas Gracias! </a:t>
            </a:r>
            <a:endParaRPr lang="es-CO" sz="2800" b="1" dirty="0">
              <a:latin typeface="Montserrat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6F2E27-1BF0-7C4C-9D9C-4BC96820D619}"/>
              </a:ext>
            </a:extLst>
          </p:cNvPr>
          <p:cNvSpPr txBox="1"/>
          <p:nvPr/>
        </p:nvSpPr>
        <p:spPr>
          <a:xfrm>
            <a:off x="1975538" y="2301198"/>
            <a:ext cx="3905250" cy="1351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Nuestro propósito es el mejoramiento continuo del proceso de compra y contratación pública.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kern="10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1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02646" y="2137973"/>
            <a:ext cx="379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Proyectos de inversión 2024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AF46C49-BA0E-4D45-900D-13FDAB2ED71C}"/>
              </a:ext>
            </a:extLst>
          </p:cNvPr>
          <p:cNvSpPr txBox="1"/>
          <p:nvPr/>
        </p:nvSpPr>
        <p:spPr>
          <a:xfrm>
            <a:off x="1166070" y="3092080"/>
            <a:ext cx="4627158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es-CO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Los recursos a ejecutar por parte de la Dirección Regional Norte de la Aerocivil durante la vigencia 2024 están dirigidos a:</a:t>
            </a:r>
            <a:endParaRPr lang="es-CO" sz="1200" b="1" kern="1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A579D9-4D02-564B-944A-575BD4F57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509DC56-76C5-954E-E557-85D58DD87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88246"/>
              </p:ext>
            </p:extLst>
          </p:nvPr>
        </p:nvGraphicFramePr>
        <p:xfrm>
          <a:off x="1247863" y="4058378"/>
          <a:ext cx="4627158" cy="1676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0936">
                  <a:extLst>
                    <a:ext uri="{9D8B030D-6E8A-4147-A177-3AD203B41FA5}">
                      <a16:colId xmlns:a16="http://schemas.microsoft.com/office/drawing/2014/main" val="3614873210"/>
                    </a:ext>
                  </a:extLst>
                </a:gridCol>
                <a:gridCol w="1748247">
                  <a:extLst>
                    <a:ext uri="{9D8B030D-6E8A-4147-A177-3AD203B41FA5}">
                      <a16:colId xmlns:a16="http://schemas.microsoft.com/office/drawing/2014/main" val="3549481809"/>
                    </a:ext>
                  </a:extLst>
                </a:gridCol>
                <a:gridCol w="1047975">
                  <a:extLst>
                    <a:ext uri="{9D8B030D-6E8A-4147-A177-3AD203B41FA5}">
                      <a16:colId xmlns:a16="http://schemas.microsoft.com/office/drawing/2014/main" val="4261387306"/>
                    </a:ext>
                  </a:extLst>
                </a:gridCol>
              </a:tblGrid>
              <a:tr h="718484"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1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RESUMEN INFORMACIÓN PROYECTOS</a:t>
                      </a:r>
                      <a:endParaRPr lang="es-CO" sz="11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1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PRESUPUESTO ESTIMADO </a:t>
                      </a:r>
                      <a:endParaRPr lang="es-CO" sz="11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1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CANTIDAD PROCESOS</a:t>
                      </a:r>
                      <a:endParaRPr lang="es-CO" sz="11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1853606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Mejoramiento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 $    2.610.000.000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8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9595518"/>
                  </a:ext>
                </a:extLst>
              </a:tr>
              <a:tr h="289422"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Mantenimiento 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$  6.090.000.000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14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9128303"/>
                  </a:ext>
                </a:extLst>
              </a:tr>
              <a:tr h="297339"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endParaRPr lang="es-CO" sz="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</a:endParaRPr>
                    </a:p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Otras contrataciones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$      1.040.000.000 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4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1097434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428C5E1-A214-6C7D-B950-3E22476C3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90" y="2265361"/>
            <a:ext cx="4343398" cy="24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65593" y="947369"/>
            <a:ext cx="282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Proyectos transversales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811F326-6E41-444D-B962-4F8BDDD37A82}"/>
              </a:ext>
            </a:extLst>
          </p:cNvPr>
          <p:cNvSpPr txBox="1">
            <a:spLocks/>
          </p:cNvSpPr>
          <p:nvPr/>
        </p:nvSpPr>
        <p:spPr>
          <a:xfrm>
            <a:off x="6735748" y="2157787"/>
            <a:ext cx="3955250" cy="1294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07000"/>
              </a:lnSpc>
              <a:buNone/>
            </a:pPr>
            <a:endParaRPr lang="es-MX" sz="11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Realizar el suministro de combustible para los grupos electrógenos instalados en las estaciones aeronáuticas y a los vehículos automotores asignados al grupo de mantenimiento 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$245.000.000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4B670F6-7A02-0043-8019-BDC1C224A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  <a:noFill/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0AEF317-B101-87C6-0265-4490A2F34DBF}"/>
              </a:ext>
            </a:extLst>
          </p:cNvPr>
          <p:cNvSpPr txBox="1"/>
          <p:nvPr/>
        </p:nvSpPr>
        <p:spPr>
          <a:xfrm>
            <a:off x="1420470" y="1983105"/>
            <a:ext cx="441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  <a:endParaRPr lang="es-ES" sz="24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40898AA8-CC5C-7AB5-AACF-F8B97DB643E9}"/>
              </a:ext>
            </a:extLst>
          </p:cNvPr>
          <p:cNvSpPr txBox="1"/>
          <p:nvPr/>
        </p:nvSpPr>
        <p:spPr>
          <a:xfrm>
            <a:off x="6660681" y="1901476"/>
            <a:ext cx="441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Agosto</a:t>
            </a:r>
          </a:p>
        </p:txBody>
      </p:sp>
      <p:pic>
        <p:nvPicPr>
          <p:cNvPr id="1032" name="Picture 8" descr="Barranquilla: desde septiembre Aerocivil asumirá la operación de aeropuerto  Cortissoz">
            <a:extLst>
              <a:ext uri="{FF2B5EF4-FFF2-40B4-BE49-F238E27FC236}">
                <a16:creationId xmlns:a16="http://schemas.microsoft.com/office/drawing/2014/main" id="{8703A25B-7941-C256-8867-3E5F80AD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84" y="3743017"/>
            <a:ext cx="4771696" cy="22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D34E26E-97D7-B82B-6C1B-0A75E2A9517F}"/>
              </a:ext>
            </a:extLst>
          </p:cNvPr>
          <p:cNvSpPr txBox="1"/>
          <p:nvPr/>
        </p:nvSpPr>
        <p:spPr>
          <a:xfrm>
            <a:off x="1444088" y="2634522"/>
            <a:ext cx="4417865" cy="2617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Realizar la adquisición de repuestos destinados a sistemas de ayudas visuales de los aeropuertos 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$730.000.000</a:t>
            </a:r>
          </a:p>
          <a:p>
            <a:pPr marL="0" lvl="0" indent="0" algn="l">
              <a:lnSpc>
                <a:spcPct val="107000"/>
              </a:lnSpc>
              <a:buNone/>
            </a:pPr>
            <a:endParaRPr lang="es-MX" sz="11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Adquirir elementos, equipos, dotación, muebles y enseres para cubrir necesidades básicas de los servidores públicos ubicados en las áreas misionales y administrativas de los aeropuertos 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$350.000.000</a:t>
            </a:r>
          </a:p>
          <a:p>
            <a:pPr marL="0" lvl="0" indent="0" algn="l">
              <a:lnSpc>
                <a:spcPct val="107000"/>
              </a:lnSpc>
              <a:buNone/>
            </a:pPr>
            <a:endParaRPr lang="es-MX" sz="11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Adquirir  elementos de protección personal para los servidores públicos 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$215.000.000</a:t>
            </a:r>
          </a:p>
          <a:p>
            <a:pPr marL="0" lvl="0" indent="0" algn="l">
              <a:lnSpc>
                <a:spcPct val="107000"/>
              </a:lnSpc>
              <a:buNone/>
            </a:pPr>
            <a:endParaRPr lang="es-MX" sz="11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Realizar las adecuaciones de los sitios de almacenamiento de sustancias químicas y RESPEL de SEI 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$150.000.000</a:t>
            </a:r>
            <a:endParaRPr lang="es-CO" sz="11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lvl="0" indent="0" algn="l">
              <a:lnSpc>
                <a:spcPct val="107000"/>
              </a:lnSpc>
              <a:buNone/>
            </a:pPr>
            <a:endParaRPr lang="es-MX" sz="11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F808F04-83E3-9C03-75C9-BC32982B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4561" y="4698014"/>
            <a:ext cx="335462" cy="33546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49CED9C-2AFA-F901-28B1-CAB2F16010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6750" y="2563435"/>
            <a:ext cx="379989" cy="37998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726FC3D-906E-ECB0-4823-44A5DB1C32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828" y="2634522"/>
            <a:ext cx="341260" cy="3412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5432FE5-29E3-BD0F-CD08-80FE377D3DB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3697" y="4054303"/>
            <a:ext cx="335462" cy="335462"/>
          </a:xfrm>
          <a:prstGeom prst="rect">
            <a:avLst/>
          </a:prstGeom>
        </p:spPr>
      </p:pic>
      <p:pic>
        <p:nvPicPr>
          <p:cNvPr id="1036" name="Picture 12" descr="icono de sofá estilo de línea de muebles gratis 6606841 ...">
            <a:extLst>
              <a:ext uri="{FF2B5EF4-FFF2-40B4-BE49-F238E27FC236}">
                <a16:creationId xmlns:a16="http://schemas.microsoft.com/office/drawing/2014/main" id="{A9EBF40F-B7F4-574B-E3A4-7CA227E33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8668"/>
          <a:stretch/>
        </p:blipFill>
        <p:spPr bwMode="auto">
          <a:xfrm flipH="1">
            <a:off x="979341" y="3212295"/>
            <a:ext cx="562853" cy="3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9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6A13B45B-B95F-E44E-931F-5751C9F64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177122" y="1395940"/>
            <a:ext cx="1949450" cy="50673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3995271-403F-EC42-B26D-7BDF3E86C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39516" y="1373476"/>
            <a:ext cx="1133249" cy="5067300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67829569-A084-52EF-844A-163B4A282BB6}"/>
              </a:ext>
            </a:extLst>
          </p:cNvPr>
          <p:cNvSpPr txBox="1"/>
          <p:nvPr/>
        </p:nvSpPr>
        <p:spPr>
          <a:xfrm>
            <a:off x="1291286" y="1022063"/>
            <a:ext cx="4711055" cy="125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kern="0" dirty="0"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Barranquilla                            Aeropuerto Internacional Ernesto Cortissoz</a:t>
            </a:r>
            <a:endParaRPr lang="es-ES" sz="2400" b="1" dirty="0">
              <a:latin typeface="Montserrat" pitchFamily="2" charset="77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BF3E6F5E-A8BF-4EA7-5500-C0BBF92BD143}"/>
              </a:ext>
            </a:extLst>
          </p:cNvPr>
          <p:cNvSpPr txBox="1"/>
          <p:nvPr/>
        </p:nvSpPr>
        <p:spPr>
          <a:xfrm>
            <a:off x="1860665" y="2598035"/>
            <a:ext cx="4375650" cy="363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es-CO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el mantenimiento de las zonas exteriores del aeropuerto Ernesto Cortissoz de barranquilla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$500.000.000</a:t>
            </a:r>
          </a:p>
          <a:p>
            <a:pPr lvl="0" algn="just">
              <a:lnSpc>
                <a:spcPct val="107000"/>
              </a:lnSpc>
            </a:pPr>
            <a:endParaRPr lang="es-MX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Realizar el mantenimiento y mejoramiento de las instalaciones en las áreas administradas por la Aerocivil en el aeropuerto Ernesto Cortissoz de barranquilla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$260.000.000</a:t>
            </a:r>
          </a:p>
          <a:p>
            <a:pPr lvl="0" algn="just">
              <a:lnSpc>
                <a:spcPct val="107000"/>
              </a:lnSpc>
            </a:pPr>
            <a:endParaRPr lang="es-MX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Mantenimiento grupos electrógenos y tanques de almacenamiento de combustible ACC barranquilla  </a:t>
            </a:r>
            <a:r>
              <a:rPr lang="es-MX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$250.000.000</a:t>
            </a:r>
          </a:p>
          <a:p>
            <a:pPr lvl="0" algn="just">
              <a:lnSpc>
                <a:spcPct val="107000"/>
              </a:lnSpc>
            </a:pPr>
            <a:endParaRPr lang="es-MX" sz="1200" b="1" kern="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Realizar mantenimiento, conservación y actualización de la subestación del terminal de carga del aeropuerto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$500.000.000</a:t>
            </a:r>
          </a:p>
          <a:p>
            <a:pPr algn="just">
              <a:lnSpc>
                <a:spcPct val="107000"/>
              </a:lnSpc>
            </a:pPr>
            <a:endParaRPr lang="es-CO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A83943D9-EA5C-FE5C-A9B8-3916F5A133F1}"/>
              </a:ext>
            </a:extLst>
          </p:cNvPr>
          <p:cNvSpPr txBox="1"/>
          <p:nvPr/>
        </p:nvSpPr>
        <p:spPr>
          <a:xfrm>
            <a:off x="1251356" y="2139904"/>
            <a:ext cx="408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A392EC-8623-E4AE-3F6F-3B3546E5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142" y="3798456"/>
            <a:ext cx="4263133" cy="19944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42EFFA-4FDE-FC85-B5D5-E34B21F2D9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9976" y="3657855"/>
            <a:ext cx="281203" cy="2812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73A01B-3DE1-E707-9B5E-28FFEA9ED3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8002" y="4512685"/>
            <a:ext cx="426348" cy="4001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7EDAF6-8E7D-E670-6567-E39D98F96B8C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394350" y="2879831"/>
            <a:ext cx="383268" cy="3832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4508B41-BD0A-B2DC-56AC-7BCA449A87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8002" y="5435826"/>
            <a:ext cx="426348" cy="400111"/>
          </a:xfrm>
          <a:prstGeom prst="rect">
            <a:avLst/>
          </a:prstGeom>
        </p:spPr>
      </p:pic>
      <p:pic>
        <p:nvPicPr>
          <p:cNvPr id="4" name="Picture 2" descr="Mantenimiento de puertas roll up para camiones y furgones">
            <a:extLst>
              <a:ext uri="{FF2B5EF4-FFF2-40B4-BE49-F238E27FC236}">
                <a16:creationId xmlns:a16="http://schemas.microsoft.com/office/drawing/2014/main" id="{65B704A2-EC6F-201C-C27E-87B0899D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77" y="2922464"/>
            <a:ext cx="360948" cy="3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84BCCF-E564-7112-D199-E22A3FD88134}"/>
              </a:ext>
            </a:extLst>
          </p:cNvPr>
          <p:cNvSpPr txBox="1"/>
          <p:nvPr/>
        </p:nvSpPr>
        <p:spPr>
          <a:xfrm>
            <a:off x="7121725" y="2840632"/>
            <a:ext cx="3927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Adquirir e instalar repuestos, materiales, e insumos para el mantenimiento de iluminación de las áreas públicas y oficinas del aeropuerto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$400.000.000</a:t>
            </a:r>
          </a:p>
          <a:p>
            <a:pPr algn="just"/>
            <a:endParaRPr lang="es-CO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7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6A13B45B-B95F-E44E-931F-5751C9F64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3995271-403F-EC42-B26D-7BDF3E86C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29391" y="1399884"/>
            <a:ext cx="1133249" cy="5067300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67829569-A084-52EF-844A-163B4A282BB6}"/>
              </a:ext>
            </a:extLst>
          </p:cNvPr>
          <p:cNvSpPr txBox="1"/>
          <p:nvPr/>
        </p:nvSpPr>
        <p:spPr>
          <a:xfrm>
            <a:off x="1271477" y="1136706"/>
            <a:ext cx="4711055" cy="83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b="1" kern="0" dirty="0"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San Andres Gustavo Rojas Pinilla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b="1" kern="0" dirty="0"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y Providencia El Embrujo </a:t>
            </a:r>
            <a:endParaRPr lang="es-ES" sz="2000" b="1" dirty="0">
              <a:latin typeface="Montserrat" pitchFamily="2" charset="77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BF3E6F5E-A8BF-4EA7-5500-C0BBF92BD143}"/>
              </a:ext>
            </a:extLst>
          </p:cNvPr>
          <p:cNvSpPr txBox="1"/>
          <p:nvPr/>
        </p:nvSpPr>
        <p:spPr>
          <a:xfrm>
            <a:off x="1867519" y="4033858"/>
            <a:ext cx="4375650" cy="265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Realizar el mantenimiento de los grupos electrógenos del terminal del aeropuerto,  incluyendo el suministro de repuestos y suministro e instalación de tanque de almacenamiento de combustible 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$400.000.000</a:t>
            </a:r>
          </a:p>
          <a:p>
            <a:pPr lvl="0">
              <a:lnSpc>
                <a:spcPct val="107000"/>
              </a:lnSpc>
            </a:pPr>
            <a:endParaRPr lang="es-ES" sz="1200" b="1" kern="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el mantenimiento locativo de la infraestructura de la subestación eléctrica y cuartos eléctricos del aeropuerto</a:t>
            </a:r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$250.000.000</a:t>
            </a:r>
          </a:p>
          <a:p>
            <a:pPr lvl="0" algn="just">
              <a:lnSpc>
                <a:spcPct val="107000"/>
              </a:lnSpc>
            </a:pPr>
            <a:endParaRPr lang="es-ES" sz="1200" b="1" kern="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CO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Realizar el mantenimiento y mejoramiento de los ventiladores industriales, la iluminación de plataforma y  del parqueadero del aeropuerto Gustavo Rojas Pinilla </a:t>
            </a:r>
            <a:r>
              <a:rPr lang="es-ES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$250.000.000</a:t>
            </a:r>
            <a:endParaRPr lang="es-CO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A83943D9-EA5C-FE5C-A9B8-3916F5A133F1}"/>
              </a:ext>
            </a:extLst>
          </p:cNvPr>
          <p:cNvSpPr txBox="1"/>
          <p:nvPr/>
        </p:nvSpPr>
        <p:spPr>
          <a:xfrm>
            <a:off x="1251356" y="2139904"/>
            <a:ext cx="408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8CE0F4F3-1035-979F-3C9D-7E98C8156DE3}"/>
              </a:ext>
            </a:extLst>
          </p:cNvPr>
          <p:cNvSpPr txBox="1"/>
          <p:nvPr/>
        </p:nvSpPr>
        <p:spPr>
          <a:xfrm>
            <a:off x="1856708" y="2453647"/>
            <a:ext cx="4375651" cy="14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Realizar el mantenimiento y mejoramiento de las instalaciones del centro control del aeropuerto, incluye rocería y limpieza </a:t>
            </a:r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$650.000.000</a:t>
            </a:r>
          </a:p>
          <a:p>
            <a:pPr lvl="0">
              <a:lnSpc>
                <a:spcPct val="107000"/>
              </a:lnSpc>
            </a:pPr>
            <a:endParaRPr lang="es-CO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Realizar el mantenimiento a las estaciones de bomberos del aeropuerto Gustavo Rojas Pinilla de San Andres y Providencia </a:t>
            </a:r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s-ES" sz="1200" b="1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$650.000.000</a:t>
            </a:r>
            <a:endParaRPr lang="es-CO" sz="1200" kern="10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áfico 5" descr="Modern architecture con relleno sólido">
            <a:extLst>
              <a:ext uri="{FF2B5EF4-FFF2-40B4-BE49-F238E27FC236}">
                <a16:creationId xmlns:a16="http://schemas.microsoft.com/office/drawing/2014/main" id="{9493902D-FFB3-CA44-1DAD-064F47ABF3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69083" y="2509967"/>
            <a:ext cx="337411" cy="337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42EFFA-4FDE-FC85-B5D5-E34B21F2D9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2284" y="3335230"/>
            <a:ext cx="281203" cy="281203"/>
          </a:xfrm>
          <a:prstGeom prst="rect">
            <a:avLst/>
          </a:prstGeom>
        </p:spPr>
      </p:pic>
      <p:pic>
        <p:nvPicPr>
          <p:cNvPr id="7" name="Picture 2" descr="Mantenimiento de puertas roll up para camiones y furgones">
            <a:extLst>
              <a:ext uri="{FF2B5EF4-FFF2-40B4-BE49-F238E27FC236}">
                <a16:creationId xmlns:a16="http://schemas.microsoft.com/office/drawing/2014/main" id="{851B541F-AC79-0050-AB7F-A9D1D529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46" y="4147669"/>
            <a:ext cx="360948" cy="3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73A01B-3DE1-E707-9B5E-28FFEA9ED35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9083" y="5136879"/>
            <a:ext cx="363638" cy="3412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63872F2-547D-DBC0-E2F6-CAACF7BBE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264" y="3146425"/>
            <a:ext cx="3516366" cy="159285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DB14A4D-740F-5EC0-904C-324AFABDE8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1196"/>
          <a:stretch/>
        </p:blipFill>
        <p:spPr>
          <a:xfrm>
            <a:off x="7396264" y="4993592"/>
            <a:ext cx="3516366" cy="1592858"/>
          </a:xfrm>
          <a:prstGeom prst="rect">
            <a:avLst/>
          </a:prstGeom>
        </p:spPr>
      </p:pic>
      <p:pic>
        <p:nvPicPr>
          <p:cNvPr id="10" name="Picture 2" descr="Mantenimiento de puertas roll up para camiones y furgones">
            <a:extLst>
              <a:ext uri="{FF2B5EF4-FFF2-40B4-BE49-F238E27FC236}">
                <a16:creationId xmlns:a16="http://schemas.microsoft.com/office/drawing/2014/main" id="{031AC3E9-EB1E-34A8-16AF-8A603E47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94" y="5883560"/>
            <a:ext cx="360948" cy="3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0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F8DA50D-ED7C-F14F-8202-5A448D97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7BF387-E679-E540-8935-A152B11F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5DAD4D3-C76B-D4D2-D417-C556BB162650}"/>
              </a:ext>
            </a:extLst>
          </p:cNvPr>
          <p:cNvSpPr txBox="1"/>
          <p:nvPr/>
        </p:nvSpPr>
        <p:spPr>
          <a:xfrm>
            <a:off x="1176156" y="1176303"/>
            <a:ext cx="499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Montserrat" pitchFamily="2" charset="77"/>
              </a:defRPr>
            </a:lvl1pPr>
          </a:lstStyle>
          <a:p>
            <a:r>
              <a:rPr lang="es-CO" dirty="0"/>
              <a:t>Cartagena </a:t>
            </a:r>
            <a:br>
              <a:rPr lang="es-CO" dirty="0"/>
            </a:br>
            <a:r>
              <a:rPr lang="es-CO" dirty="0"/>
              <a:t>Aeropuerto Rafael Núñez</a:t>
            </a:r>
            <a:endParaRPr lang="es-E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575DDFF-B037-EE0B-8036-877FC3494A3D}"/>
              </a:ext>
            </a:extLst>
          </p:cNvPr>
          <p:cNvSpPr txBox="1"/>
          <p:nvPr/>
        </p:nvSpPr>
        <p:spPr>
          <a:xfrm>
            <a:off x="1483070" y="2324038"/>
            <a:ext cx="4505264" cy="14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endParaRPr lang="es-CO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Mantener, recuperar y poner en servicio del sistema RVR del aeropuerto</a:t>
            </a:r>
            <a:r>
              <a:rPr lang="es-MX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$500.000.000</a:t>
            </a:r>
          </a:p>
          <a:p>
            <a:pPr algn="just">
              <a:lnSpc>
                <a:spcPct val="107000"/>
              </a:lnSpc>
            </a:pPr>
            <a:endParaRPr lang="es-CO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Realizar la tala y poda técnica de árboles que son obstáculo visual </a:t>
            </a:r>
            <a:r>
              <a:rPr lang="es-MX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$230.000.000</a:t>
            </a:r>
          </a:p>
          <a:p>
            <a:pPr>
              <a:lnSpc>
                <a:spcPct val="107000"/>
              </a:lnSpc>
            </a:pPr>
            <a:endParaRPr lang="es-CO" sz="1200" b="1" kern="10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5067526-9BE4-F731-276D-E4C258F8F46E}"/>
              </a:ext>
            </a:extLst>
          </p:cNvPr>
          <p:cNvSpPr txBox="1"/>
          <p:nvPr/>
        </p:nvSpPr>
        <p:spPr>
          <a:xfrm>
            <a:off x="1090827" y="1886653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6C5498C2-B4AB-F3FA-8DC7-436B1DB76419}"/>
              </a:ext>
            </a:extLst>
          </p:cNvPr>
          <p:cNvSpPr txBox="1"/>
          <p:nvPr/>
        </p:nvSpPr>
        <p:spPr>
          <a:xfrm>
            <a:off x="1239445" y="4014060"/>
            <a:ext cx="499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Montserrat" pitchFamily="2" charset="77"/>
              </a:defRPr>
            </a:lvl1pPr>
          </a:lstStyle>
          <a:p>
            <a:r>
              <a:rPr lang="es-CO" dirty="0"/>
              <a:t>Santa Marta </a:t>
            </a:r>
            <a:br>
              <a:rPr lang="es-CO" dirty="0"/>
            </a:br>
            <a:r>
              <a:rPr lang="es-CO" dirty="0"/>
              <a:t>Aeropuerto Simón Bolívar                </a:t>
            </a:r>
            <a:endParaRPr lang="es-ES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92E1F95-BCB7-53EF-8F99-47BEB21C5C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453" y="5067106"/>
            <a:ext cx="407644" cy="350260"/>
          </a:xfrm>
          <a:prstGeom prst="rect">
            <a:avLst/>
          </a:prstGeom>
        </p:spPr>
      </p:pic>
      <p:sp>
        <p:nvSpPr>
          <p:cNvPr id="36" name="TextBox 6">
            <a:extLst>
              <a:ext uri="{FF2B5EF4-FFF2-40B4-BE49-F238E27FC236}">
                <a16:creationId xmlns:a16="http://schemas.microsoft.com/office/drawing/2014/main" id="{BDE2B55A-CE23-38AE-30B2-B929BBA544F1}"/>
              </a:ext>
            </a:extLst>
          </p:cNvPr>
          <p:cNvSpPr txBox="1"/>
          <p:nvPr/>
        </p:nvSpPr>
        <p:spPr>
          <a:xfrm>
            <a:off x="1516517" y="4886101"/>
            <a:ext cx="4505264" cy="47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el mantenimiento de la sede vacacional </a:t>
            </a:r>
          </a:p>
          <a:p>
            <a:pPr algn="just">
              <a:lnSpc>
                <a:spcPct val="107000"/>
              </a:lnSpc>
            </a:pP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$ 35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0.000.000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C73080D-2CF5-A1DA-52B3-DF61B8C9D2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898" y="2525359"/>
            <a:ext cx="404619" cy="40461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29F2765-AC62-DC8E-1510-AEE7A6A844E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133249" y="3127656"/>
            <a:ext cx="383268" cy="38326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761172-FC54-3263-BBE3-551C880B40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8201"/>
          <a:stretch/>
        </p:blipFill>
        <p:spPr>
          <a:xfrm>
            <a:off x="6877839" y="1728401"/>
            <a:ext cx="3545046" cy="209408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CAC7410-86EA-E3A9-B18E-EED411AEA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7681" y="4195191"/>
            <a:ext cx="3545046" cy="20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F8DA50D-ED7C-F14F-8202-5A448D97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7BF387-E679-E540-8935-A152B11F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3C13CAE6-26EE-2DDF-3B99-DC41988B605E}"/>
              </a:ext>
            </a:extLst>
          </p:cNvPr>
          <p:cNvSpPr txBox="1"/>
          <p:nvPr/>
        </p:nvSpPr>
        <p:spPr>
          <a:xfrm>
            <a:off x="1133249" y="2019807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575DDFF-B037-EE0B-8036-877FC3494A3D}"/>
              </a:ext>
            </a:extLst>
          </p:cNvPr>
          <p:cNvSpPr txBox="1"/>
          <p:nvPr/>
        </p:nvSpPr>
        <p:spPr>
          <a:xfrm>
            <a:off x="1641732" y="2419917"/>
            <a:ext cx="4505264" cy="126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el mantenimiento de la plataforma del aeropuerto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630.000.000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s-CO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el mantenimiento y mejoramiento del cerramiento de los lotes restituidos del aeropuerto</a:t>
            </a:r>
          </a:p>
          <a:p>
            <a:pPr>
              <a:lnSpc>
                <a:spcPct val="107000"/>
              </a:lnSpc>
            </a:pPr>
            <a:r>
              <a:rPr lang="es-MX" sz="1200" b="1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$250.000.000</a:t>
            </a:r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1200" b="1" kern="10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6AEB1D6-B264-4424-1218-0AF9154750ED}"/>
              </a:ext>
            </a:extLst>
          </p:cNvPr>
          <p:cNvSpPr txBox="1"/>
          <p:nvPr/>
        </p:nvSpPr>
        <p:spPr>
          <a:xfrm>
            <a:off x="1244476" y="1205508"/>
            <a:ext cx="499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Montserrat" pitchFamily="2" charset="77"/>
              </a:defRPr>
            </a:lvl1pPr>
          </a:lstStyle>
          <a:p>
            <a:r>
              <a:rPr lang="es-CO" dirty="0"/>
              <a:t>Plato </a:t>
            </a:r>
            <a:br>
              <a:rPr lang="es-CO" dirty="0"/>
            </a:br>
            <a:r>
              <a:rPr lang="es-CO" dirty="0"/>
              <a:t>Aeropuerto Las Mercedes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2797BB-5335-C202-A6DF-B6ABCED80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29"/>
          <a:stretch/>
        </p:blipFill>
        <p:spPr>
          <a:xfrm>
            <a:off x="7281922" y="1662991"/>
            <a:ext cx="3628571" cy="2407678"/>
          </a:xfrm>
          <a:prstGeom prst="rect">
            <a:avLst/>
          </a:prstGeom>
        </p:spPr>
      </p:pic>
      <p:pic>
        <p:nvPicPr>
          <p:cNvPr id="12" name="Picture 4" descr="Pista de aterrizaje - Iconos gratis de viaje">
            <a:extLst>
              <a:ext uri="{FF2B5EF4-FFF2-40B4-BE49-F238E27FC236}">
                <a16:creationId xmlns:a16="http://schemas.microsoft.com/office/drawing/2014/main" id="{ACCF5D70-9792-4751-1841-A4047635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90" y="2445504"/>
            <a:ext cx="391885" cy="3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8A9C2D0-5CE3-C740-E963-9A53FDC8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1137" y="3104008"/>
            <a:ext cx="400110" cy="40011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C67775F5-CE97-8084-40A7-4C2D01476A1E}"/>
              </a:ext>
            </a:extLst>
          </p:cNvPr>
          <p:cNvSpPr txBox="1"/>
          <p:nvPr/>
        </p:nvSpPr>
        <p:spPr>
          <a:xfrm>
            <a:off x="1285827" y="3865043"/>
            <a:ext cx="499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Montserrat" pitchFamily="2" charset="77"/>
              </a:defRPr>
            </a:lvl1pPr>
          </a:lstStyle>
          <a:p>
            <a:r>
              <a:rPr lang="es-CO" dirty="0"/>
              <a:t>El Banco</a:t>
            </a:r>
            <a:br>
              <a:rPr lang="es-CO" dirty="0"/>
            </a:br>
            <a:r>
              <a:rPr lang="es-CO" dirty="0"/>
              <a:t>Aeropuerto Las Flores</a:t>
            </a:r>
            <a:endParaRPr lang="es-E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B85D6D7C-0A44-30AC-76BE-797770845201}"/>
              </a:ext>
            </a:extLst>
          </p:cNvPr>
          <p:cNvSpPr txBox="1"/>
          <p:nvPr/>
        </p:nvSpPr>
        <p:spPr>
          <a:xfrm>
            <a:off x="1641732" y="4539623"/>
            <a:ext cx="4505264" cy="205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el mantenimiento y mejoramiento de los canales de aguas lluvias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$ 350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.000.000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s-CO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s-CO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MX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Realizar el desmonte y cambio de la cubierta incluido los diseños estructurales y del sistema hidráulico de evacuación de aguas lluvias para la cubierta del terminal aéreo </a:t>
            </a:r>
            <a:r>
              <a:rPr lang="es-MX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$450.000.000</a:t>
            </a:r>
            <a:endParaRPr lang="es-CO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s-CO" sz="1200" b="1" kern="10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icono abandone zanja agua, canal la carretera logo, canal paisaje jardín  20718094 Vector en Vecteezy">
            <a:extLst>
              <a:ext uri="{FF2B5EF4-FFF2-40B4-BE49-F238E27FC236}">
                <a16:creationId xmlns:a16="http://schemas.microsoft.com/office/drawing/2014/main" id="{CFE07E9C-BF5E-536F-A1E6-FFAE6769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82" y="4612441"/>
            <a:ext cx="396687" cy="3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l Aeropuerto Las Flores de El Banco, Magdalena, se renueva buscando mayor  conectividad">
            <a:extLst>
              <a:ext uri="{FF2B5EF4-FFF2-40B4-BE49-F238E27FC236}">
                <a16:creationId xmlns:a16="http://schemas.microsoft.com/office/drawing/2014/main" id="{EAFC4B42-56CA-65AA-17A7-6184AF19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42" y="4225520"/>
            <a:ext cx="3656707" cy="22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BED14B-ADB3-F698-0C78-2E605B6F58C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7350" y="5563749"/>
            <a:ext cx="407644" cy="350260"/>
          </a:xfrm>
          <a:prstGeom prst="rect">
            <a:avLst/>
          </a:prstGeom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4AD0AF28-29AC-AA8F-B040-C8C07F15485B}"/>
              </a:ext>
            </a:extLst>
          </p:cNvPr>
          <p:cNvSpPr txBox="1"/>
          <p:nvPr/>
        </p:nvSpPr>
        <p:spPr>
          <a:xfrm>
            <a:off x="1228651" y="5065995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Agosto</a:t>
            </a:r>
          </a:p>
        </p:txBody>
      </p:sp>
    </p:spTree>
    <p:extLst>
      <p:ext uri="{BB962C8B-B14F-4D97-AF65-F5344CB8AC3E}">
        <p14:creationId xmlns:p14="http://schemas.microsoft.com/office/powerpoint/2010/main" val="427028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F8DA50D-ED7C-F14F-8202-5A448D97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7BF387-E679-E540-8935-A152B11F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5DAD4D3-C76B-D4D2-D417-C556BB162650}"/>
              </a:ext>
            </a:extLst>
          </p:cNvPr>
          <p:cNvSpPr txBox="1"/>
          <p:nvPr/>
        </p:nvSpPr>
        <p:spPr>
          <a:xfrm>
            <a:off x="1176156" y="1176303"/>
            <a:ext cx="499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Montserrat" pitchFamily="2" charset="77"/>
              </a:defRPr>
            </a:lvl1pPr>
          </a:lstStyle>
          <a:p>
            <a:r>
              <a:rPr lang="es-CO" dirty="0"/>
              <a:t>Magangué</a:t>
            </a:r>
            <a:br>
              <a:rPr lang="es-CO" dirty="0"/>
            </a:br>
            <a:r>
              <a:rPr lang="es-CO" dirty="0"/>
              <a:t>Aeropuerto Baracoa</a:t>
            </a:r>
            <a:endParaRPr lang="es-E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575DDFF-B037-EE0B-8036-877FC3494A3D}"/>
              </a:ext>
            </a:extLst>
          </p:cNvPr>
          <p:cNvSpPr txBox="1"/>
          <p:nvPr/>
        </p:nvSpPr>
        <p:spPr>
          <a:xfrm>
            <a:off x="1483070" y="2324038"/>
            <a:ext cx="4505264" cy="22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el mantenimiento del área técnica del aeropuerto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$ 150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.000.000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s-CO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Realizar el mantenimiento de la pista, plataforma y calles de rodaje  </a:t>
            </a:r>
            <a:r>
              <a:rPr lang="es-MX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$650.000.000</a:t>
            </a:r>
          </a:p>
          <a:p>
            <a:pPr>
              <a:lnSpc>
                <a:spcPct val="107000"/>
              </a:lnSpc>
            </a:pPr>
            <a:endParaRPr lang="es-MX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s-MX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s-MX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s-MX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Realizar la construcción de los canales de drenajes de aguas lluvias </a:t>
            </a:r>
            <a:r>
              <a:rPr lang="es-MX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$250.000.000</a:t>
            </a:r>
            <a:endParaRPr lang="es-CO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5067526-9BE4-F731-276D-E4C258F8F46E}"/>
              </a:ext>
            </a:extLst>
          </p:cNvPr>
          <p:cNvSpPr txBox="1"/>
          <p:nvPr/>
        </p:nvSpPr>
        <p:spPr>
          <a:xfrm>
            <a:off x="1090827" y="1886653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65BA54C-A207-1C57-E1B6-4839BCBF20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0827" y="2394312"/>
            <a:ext cx="381134" cy="38113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A5E5AAD-248A-243B-82F5-9ED85CCC3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23" y="2588678"/>
            <a:ext cx="4073541" cy="2464000"/>
          </a:xfrm>
          <a:prstGeom prst="rect">
            <a:avLst/>
          </a:prstGeom>
        </p:spPr>
      </p:pic>
      <p:pic>
        <p:nvPicPr>
          <p:cNvPr id="5" name="Picture 6" descr="icono abandone zanja agua, canal la carretera logo, canal paisaje jardín  20718094 Vector en Vecteezy">
            <a:extLst>
              <a:ext uri="{FF2B5EF4-FFF2-40B4-BE49-F238E27FC236}">
                <a16:creationId xmlns:a16="http://schemas.microsoft.com/office/drawing/2014/main" id="{D95CB54B-8FC8-B488-36F9-C9D8A414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48" y="4048671"/>
            <a:ext cx="396687" cy="3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sta de aterrizaje - Iconos gratis de viaje">
            <a:extLst>
              <a:ext uri="{FF2B5EF4-FFF2-40B4-BE49-F238E27FC236}">
                <a16:creationId xmlns:a16="http://schemas.microsoft.com/office/drawing/2014/main" id="{5E341664-77FF-A75A-92F5-B41F9A13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50" y="2952541"/>
            <a:ext cx="391885" cy="3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9D77D4F9-23EE-44C2-37F2-DF42B50F59CF}"/>
              </a:ext>
            </a:extLst>
          </p:cNvPr>
          <p:cNvSpPr txBox="1"/>
          <p:nvPr/>
        </p:nvSpPr>
        <p:spPr>
          <a:xfrm>
            <a:off x="1118536" y="3620623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Agosto</a:t>
            </a:r>
          </a:p>
        </p:txBody>
      </p:sp>
    </p:spTree>
    <p:extLst>
      <p:ext uri="{BB962C8B-B14F-4D97-AF65-F5344CB8AC3E}">
        <p14:creationId xmlns:p14="http://schemas.microsoft.com/office/powerpoint/2010/main" val="206805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4BD97C6-2A5E-244F-95E9-8F356988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F848DCF2-9962-0F48-A9A7-11B8FAE3753A}"/>
              </a:ext>
            </a:extLst>
          </p:cNvPr>
          <p:cNvSpPr txBox="1"/>
          <p:nvPr/>
        </p:nvSpPr>
        <p:spPr>
          <a:xfrm>
            <a:off x="4184656" y="3210260"/>
            <a:ext cx="3366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Adquirir e instalar tanques de almacenamiento de combustible para las estaciones de </a:t>
            </a:r>
            <a:r>
              <a:rPr lang="es-MX" sz="1200" kern="10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Paricuica</a:t>
            </a:r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y Cerro Kennedy </a:t>
            </a:r>
            <a:r>
              <a:rPr lang="es-ES" sz="1200" b="1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$ 200.000.000</a:t>
            </a:r>
          </a:p>
          <a:p>
            <a:pPr lvl="0"/>
            <a:endParaRPr lang="es-ES" sz="1200" b="1" kern="10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E2AF3A8-B4D7-404D-AC8E-6B13579BF32E}"/>
              </a:ext>
            </a:extLst>
          </p:cNvPr>
          <p:cNvSpPr txBox="1"/>
          <p:nvPr/>
        </p:nvSpPr>
        <p:spPr>
          <a:xfrm>
            <a:off x="4201310" y="2565061"/>
            <a:ext cx="40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Julio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CAE5F25-A4B1-B74D-9267-7F786693F216}"/>
              </a:ext>
            </a:extLst>
          </p:cNvPr>
          <p:cNvSpPr txBox="1"/>
          <p:nvPr/>
        </p:nvSpPr>
        <p:spPr>
          <a:xfrm>
            <a:off x="1166070" y="582643"/>
            <a:ext cx="227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Regional Nororiente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5D1C342-C42B-B147-9D00-DF34B71C062F}"/>
              </a:ext>
            </a:extLst>
          </p:cNvPr>
          <p:cNvSpPr txBox="1"/>
          <p:nvPr/>
        </p:nvSpPr>
        <p:spPr>
          <a:xfrm>
            <a:off x="1133249" y="2826671"/>
            <a:ext cx="2905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kern="0" dirty="0">
                <a:latin typeface="Montserrat" pitchFamily="2" charset="77"/>
                <a:cs typeface="Calibri" panose="020F0502020204030204" pitchFamily="34" charset="0"/>
              </a:rPr>
              <a:t>Estaciones aeronáuticas Regional Norte</a:t>
            </a:r>
            <a:endParaRPr lang="es-ES" sz="2800" b="1" dirty="0">
              <a:latin typeface="Montserrat" pitchFamily="2" charset="77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5F8AAD1-2282-3246-845C-E1E0E5EA7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pic>
        <p:nvPicPr>
          <p:cNvPr id="10242" name="Picture 2" descr="Con una inversión de 88.246 millones de pesos, la Aeronáutica Civil  moderniza la infraestructura aeronáutica del país y mantiene la seguridad  en las operaciones aéreas con tecnología de última generación - AeroErmo">
            <a:extLst>
              <a:ext uri="{FF2B5EF4-FFF2-40B4-BE49-F238E27FC236}">
                <a16:creationId xmlns:a16="http://schemas.microsoft.com/office/drawing/2014/main" id="{6B1C2E86-1131-3625-16FE-D9EF1D68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30" y="3140716"/>
            <a:ext cx="3366069" cy="18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2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BE0BDA2283544F9B056586E3068FE6" ma:contentTypeVersion="2" ma:contentTypeDescription="Crear nuevo documento." ma:contentTypeScope="" ma:versionID="e2b5e4fed55db381ef03c13722ce0f36">
  <xsd:schema xmlns:xsd="http://www.w3.org/2001/XMLSchema" xmlns:xs="http://www.w3.org/2001/XMLSchema" xmlns:p="http://schemas.microsoft.com/office/2006/metadata/properties" xmlns:ns2="fa4966e2-ab1e-41a5-bcc1-6d2efb26a169" targetNamespace="http://schemas.microsoft.com/office/2006/metadata/properties" ma:root="true" ma:fieldsID="f0b9220d3a4e8122ed90383c1bf46bd0" ns2:_="">
    <xsd:import namespace="fa4966e2-ab1e-41a5-bcc1-6d2efb26a169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966e2-ab1e-41a5-bcc1-6d2efb26a169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categoria" ma:index="9" nillable="true" ma:displayName="categoria" ma:default="Capacitación" ma:format="Dropdown" ma:internalName="categoria">
      <xsd:simpleType>
        <xsd:restriction base="dms:Choice">
          <xsd:enumeration value="Introducción"/>
          <xsd:enumeration value="Capacitación"/>
          <xsd:enumeration value="Capítulo I"/>
          <xsd:enumeration value="Capítulo III"/>
          <xsd:enumeration value="Capítulo III"/>
          <xsd:enumeration value="Capítulo IV"/>
          <xsd:enumeration value="Capítulo V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fa4966e2-ab1e-41a5-bcc1-6d2efb26a169">Capacitación</categoria>
    <Formato xmlns="fa4966e2-ab1e-41a5-bcc1-6d2efb26a169">/Style%20Library/Images/ppt.svg</Formato>
  </documentManagement>
</p:properties>
</file>

<file path=customXml/itemProps1.xml><?xml version="1.0" encoding="utf-8"?>
<ds:datastoreItem xmlns:ds="http://schemas.openxmlformats.org/officeDocument/2006/customXml" ds:itemID="{5785EC6B-10D4-480D-A6F5-10AFDA466587}"/>
</file>

<file path=customXml/itemProps2.xml><?xml version="1.0" encoding="utf-8"?>
<ds:datastoreItem xmlns:ds="http://schemas.openxmlformats.org/officeDocument/2006/customXml" ds:itemID="{D72BF511-A68D-42C1-BB48-13D59DE93E86}"/>
</file>

<file path=customXml/itemProps3.xml><?xml version="1.0" encoding="utf-8"?>
<ds:datastoreItem xmlns:ds="http://schemas.openxmlformats.org/officeDocument/2006/customXml" ds:itemID="{BC0D16A3-BEA2-40B3-8685-DC08DAF8190B}"/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603</Words>
  <Application>Microsoft Office PowerPoint</Application>
  <PresentationFormat>Panorámica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Gloria Amparo Montealegre Íbañez</cp:lastModifiedBy>
  <cp:revision>114</cp:revision>
  <dcterms:created xsi:type="dcterms:W3CDTF">2022-08-21T22:49:05Z</dcterms:created>
  <dcterms:modified xsi:type="dcterms:W3CDTF">2024-07-29T19:57:48Z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0x010100DFBE0BDA2283544F9B056586E3068FE6</vt:lpwstr>
  </property>
</Properties>
</file>